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6220" autoAdjust="0"/>
  </p:normalViewPr>
  <p:slideViewPr>
    <p:cSldViewPr snapToGrid="0">
      <p:cViewPr varScale="1">
        <p:scale>
          <a:sx n="100" d="100"/>
          <a:sy n="100" d="100"/>
        </p:scale>
        <p:origin x="870" y="102"/>
      </p:cViewPr>
      <p:guideLst>
        <p:guide orient="horz" pos="2154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3894" y="90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presProps" Target="presProps.xml"  /><Relationship Id="rId17" Type="http://schemas.openxmlformats.org/officeDocument/2006/relationships/viewProps" Target="viewProps.xml"  /><Relationship Id="rId18" Type="http://schemas.openxmlformats.org/officeDocument/2006/relationships/theme" Target="theme/theme1.xml"  /><Relationship Id="rId19" Type="http://schemas.openxmlformats.org/officeDocument/2006/relationships/tableStyles" Target="tableStyles.xml"  /><Relationship Id="rId2" Type="http://schemas.openxmlformats.org/officeDocument/2006/relationships/notesMaster" Target="notesMasters/notesMaster1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BE989E18-2490-40E8-A3BF-C865E4C24226}" type="datetime1">
              <a:rPr lang="ko-KR" altLang="en-US"/>
              <a:pPr lvl="0">
                <a:defRPr/>
              </a:pPr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ACB9313B-BFAF-4499-80AE-E5FBDF591B9A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ACB9313B-BFAF-4499-80AE-E5FBDF591B9A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6E156F-6E36-4E26-8F85-B9D7429E0C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FA65A30-7C88-474A-A655-6494086DC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731DDD-ACCA-4172-9E51-29A86D9A2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CD1119-13DF-42E1-BDBC-891476643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E4BD74-42C8-4D4F-BE02-49CAFC45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61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A164B2-3D68-47C3-AE36-124BFD8B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608B52A-D70D-4E58-979B-AC06FDF79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800271-DD7D-4F92-9969-65D70BD5A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AD1DD1-E942-4424-A6F3-E06894612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643073-2372-42FA-B8D2-01A403B8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451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3FA085-ADF6-48BE-A5C0-209B38CE09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4470C1-84DE-4202-B8BF-083C6D879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014734-6072-4147-A83E-399A8CA90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C03AE0-00FB-4291-B487-B3437A100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C2474C-1B81-4349-875A-5D7A0404B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357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0C6F71-630D-4FC0-A1BD-EFC4B5964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C832E-2AD0-4F94-938A-993E1D52E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401261-C70C-44FA-BCA9-7F1D522C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38545A-234E-4CE8-85C0-C080E46E6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E8361-B353-44A9-96DB-EC63BA7D1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2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60D74-F5EA-4158-ADC9-5FF09CED3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8FE9DF-39B1-4E0E-B763-0C8EAF15C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3092E4-327F-4DF5-A31B-2E15D403C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04D527-4C80-44C9-8856-32A62ABE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5C17C4-E8CC-44BE-8749-DF0E01F73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654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C93C3-41E2-4365-B981-23989A682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3E28A6-1AEC-4C50-93B7-1892117C6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A56875-A5A9-4BBB-95EE-CA90BAF7B4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58716B-79F1-4924-8E67-DA52F8DAC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27F01E-C2DC-4B82-8F6B-B6CBD8961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9318F5-41DF-43BF-B4D2-B83CDF278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3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5C7E12-6CBD-4F83-87CD-73439E9F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2236DD-3D0F-4876-9DED-006AF79E8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1ECB59-DC5A-4499-8F40-78BAA2549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F8624A-3548-497B-874C-7B92E276B2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4932E9-5D5C-4261-BCDC-47F391CD68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76BE52C-D369-4A48-9B1E-DB3933A39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0E359C-126E-4B85-A037-1052E0FE0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F6C56B0-9B5D-469A-8CA6-9859ED8A7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152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2008C2-3A39-4867-9412-224B1688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B99702-26B3-4DE7-800B-B35005AC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E3A39F-A8D4-4321-AF34-1AE233453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94A635-7418-435F-A64D-9FE7D30F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845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A13005C-8A1E-4A09-B60B-0FC79F9F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2BBDAB-3DBD-406B-89A8-E751A4F36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63CC32-C924-47F5-828E-56B4CB3B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6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D2BCB7-CB85-4193-A05A-64EC6ABE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5A3113-B537-40A1-A9BA-6ADC4BD40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E4FEBE-7980-4809-A2B0-185B5352D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C7A08D-6E8B-42A6-AB8A-EF60E2D5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73BF57-76A3-4F6B-AF58-407174766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529AC-1812-4943-B25F-797050ABB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3AA3AA-0247-48DD-BF3A-ADE20254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A165DAA-74C2-46C9-A7FE-D4B1FD0918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382ED86-5B56-43FA-B641-6C439F0B8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CB21D9-2279-4A4A-BA16-F51C66A05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F0102A-ACD8-4F14-8EF3-FA49DBFF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68A3D3-D397-48D9-AAB2-237C0C6D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970076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F35A7F-E724-4EF0-9250-199F3EE2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23145AC-34C2-47C0-A759-589621DC7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F992C4-146D-4B7F-8F0E-110CACEB48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60EDE-11A1-48B0-88A7-A606E4A0F06E}" type="datetimeFigureOut">
              <a:rPr lang="ko-KR" altLang="en-US" smtClean="0"/>
              <a:t>2020-01-28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C5B5DD-1D72-491C-B137-23797051DF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6939AE-18A5-40B4-BDBD-43ED7DE76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EDEB4-4F09-4408-859C-3A60CDFC18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03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4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3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947410" y="1865020"/>
            <a:ext cx="287655" cy="390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2000" spc="600">
              <a:solidFill>
                <a:srgbClr val="00b0f0"/>
              </a:solidFill>
              <a:latin typeface="Noto Sans CJK KR Thin"/>
              <a:ea typeface="Noto Sans CJK KR Thin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75384" y="2265726"/>
            <a:ext cx="9784081" cy="99944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6000" spc="300">
                <a:solidFill>
                  <a:srgbClr val="00b0f0"/>
                </a:solidFill>
                <a:latin typeface="Noto Sans CJK KR Black"/>
                <a:ea typeface="Noto Sans CJK KR Black"/>
              </a:rPr>
              <a:t>고급웹프로그래밍 프로젝트</a:t>
            </a:r>
            <a:endParaRPr lang="ko-KR" altLang="en-US" sz="6000" spc="300">
              <a:solidFill>
                <a:srgbClr val="00b0f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11122" y="5504705"/>
            <a:ext cx="2969756" cy="1179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>
                <a:solidFill>
                  <a:srgbClr val="00b0f0"/>
                </a:solidFill>
                <a:latin typeface="Noto Sans CJK SC Bold"/>
                <a:ea typeface="Noto Sans CJK SC Bold"/>
              </a:rPr>
              <a:t>과목명</a:t>
            </a:r>
            <a:r>
              <a:rPr lang="en-US" altLang="ko-KR">
                <a:solidFill>
                  <a:srgbClr val="00b0f0"/>
                </a:solidFill>
                <a:latin typeface="Noto Sans CJK SC Bold"/>
                <a:ea typeface="Noto Sans CJK SC Bold"/>
              </a:rPr>
              <a:t>:</a:t>
            </a:r>
            <a:r>
              <a:rPr lang="ko-KR" altLang="en-US">
                <a:solidFill>
                  <a:srgbClr val="00b0f0"/>
                </a:solidFill>
                <a:latin typeface="Noto Sans CJK SC Bold"/>
                <a:ea typeface="Noto Sans CJK SC Bold"/>
              </a:rPr>
              <a:t> 고급웹프로그래밍</a:t>
            </a:r>
            <a:endParaRPr lang="ko-KR" altLang="en-US">
              <a:solidFill>
                <a:srgbClr val="00b0f0"/>
              </a:solidFill>
              <a:latin typeface="Noto Sans CJK SC Bold"/>
              <a:ea typeface="Noto Sans CJK SC Bold"/>
            </a:endParaRPr>
          </a:p>
          <a:p>
            <a:pPr algn="ctr">
              <a:defRPr/>
            </a:pPr>
            <a:r>
              <a:rPr lang="ko-KR" altLang="en-US">
                <a:solidFill>
                  <a:srgbClr val="00b0f0"/>
                </a:solidFill>
                <a:latin typeface="Noto Sans CJK SC Bold"/>
                <a:ea typeface="Noto Sans CJK SC Bold"/>
              </a:rPr>
              <a:t>지도교수님</a:t>
            </a:r>
            <a:r>
              <a:rPr lang="en-US" altLang="ko-KR">
                <a:solidFill>
                  <a:srgbClr val="00b0f0"/>
                </a:solidFill>
                <a:latin typeface="Noto Sans CJK SC Bold"/>
                <a:ea typeface="Noto Sans CJK SC Bold"/>
              </a:rPr>
              <a:t>:</a:t>
            </a:r>
            <a:r>
              <a:rPr lang="ko-KR" altLang="en-US">
                <a:solidFill>
                  <a:srgbClr val="00b0f0"/>
                </a:solidFill>
                <a:latin typeface="Noto Sans CJK SC Bold"/>
                <a:ea typeface="Noto Sans CJK SC Bold"/>
              </a:rPr>
              <a:t> 황유동 교수님</a:t>
            </a:r>
            <a:endParaRPr lang="ko-KR" altLang="en-US">
              <a:solidFill>
                <a:srgbClr val="00b0f0"/>
              </a:solidFill>
              <a:latin typeface="Noto Sans CJK SC Bold"/>
              <a:ea typeface="Noto Sans CJK SC Bold"/>
            </a:endParaRPr>
          </a:p>
          <a:p>
            <a:pPr algn="ctr">
              <a:defRPr/>
            </a:pPr>
            <a:endParaRPr lang="ko-KR" altLang="en-US">
              <a:solidFill>
                <a:srgbClr val="00b0f0"/>
              </a:solidFill>
              <a:latin typeface="Noto Sans CJK SC Bold"/>
              <a:ea typeface="Noto Sans CJK SC Bold"/>
            </a:endParaRPr>
          </a:p>
          <a:p>
            <a:pPr algn="ctr">
              <a:defRPr/>
            </a:pPr>
            <a:r>
              <a:rPr lang="en-US" altLang="ko-KR">
                <a:solidFill>
                  <a:srgbClr val="00b0f0"/>
                </a:solidFill>
                <a:latin typeface="Noto Sans CJK SC Bold"/>
                <a:ea typeface="Noto Sans CJK SC Bold"/>
              </a:rPr>
              <a:t>20185111</a:t>
            </a:r>
            <a:r>
              <a:rPr lang="ko-KR" altLang="en-US">
                <a:solidFill>
                  <a:srgbClr val="00b0f0"/>
                </a:solidFill>
                <a:latin typeface="Noto Sans CJK SC Bold"/>
                <a:ea typeface="Noto Sans CJK SC Bold"/>
              </a:rPr>
              <a:t> 문보미</a:t>
            </a:r>
            <a:endParaRPr lang="ko-KR" altLang="en-US">
              <a:solidFill>
                <a:srgbClr val="00b0f0"/>
              </a:solidFill>
              <a:latin typeface="Noto Sans CJK SC Bold"/>
              <a:ea typeface="Noto Sans CJK SC Bold"/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4766310" y="3563951"/>
            <a:ext cx="2735580" cy="4441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rgbClr val="00b0f0"/>
                </a:solidFill>
                <a:latin typeface="Noto Sans CJK SC Bold"/>
                <a:ea typeface="Noto Sans CJK SC Bold"/>
              </a:rPr>
              <a:t>병원 홈페이지 구현</a:t>
            </a:r>
            <a:endParaRPr lang="ko-KR" altLang="en-US" sz="2400">
              <a:solidFill>
                <a:srgbClr val="00b0f0"/>
              </a:solidFill>
              <a:latin typeface="Noto Sans CJK SC Bold"/>
              <a:ea typeface="Noto Sans CJK S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3415" y="889352"/>
            <a:ext cx="3183255" cy="14328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프로그램 내용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건강검진 센터 화면 </a:t>
            </a:r>
            <a:endParaRPr lang="ko-KR" altLang="en-US" sz="20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endParaRPr lang="ko-KR" altLang="en-US" sz="20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4785" y="1725242"/>
            <a:ext cx="611504" cy="1303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8000" spc="600">
              <a:solidFill>
                <a:srgbClr val="00b0f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3432322" y="1152968"/>
            <a:ext cx="6180176" cy="35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pc="600">
              <a:solidFill>
                <a:srgbClr val="00b0f0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3719529" y="5037740"/>
            <a:ext cx="7514954" cy="847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건강검진 센터 버튼을 누르면 건강검진 센터의 정보가 나와 있는 화면으로 이동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16" name=""/>
          <p:cNvSpPr/>
          <p:nvPr/>
        </p:nvSpPr>
        <p:spPr>
          <a:xfrm>
            <a:off x="3412191" y="4834480"/>
            <a:ext cx="7989794" cy="1336336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d3edfa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28" name=""/>
          <p:cNvPicPr/>
          <p:nvPr/>
        </p:nvPicPr>
        <p:blipFill rotWithShape="1">
          <a:blip r:embed="rId3"/>
          <a:srcRect b="7030"/>
          <a:stretch>
            <a:fillRect/>
          </a:stretch>
        </p:blipFill>
        <p:spPr>
          <a:xfrm>
            <a:off x="3915833" y="1001182"/>
            <a:ext cx="3240405" cy="3060382"/>
          </a:xfrm>
          <a:prstGeom prst="rect">
            <a:avLst/>
          </a:prstGeom>
        </p:spPr>
      </p:pic>
      <p:pic>
        <p:nvPicPr>
          <p:cNvPr id="29" name=""/>
          <p:cNvPicPr/>
          <p:nvPr/>
        </p:nvPicPr>
        <p:blipFill rotWithShape="1">
          <a:blip r:embed="rId4"/>
          <a:srcRect b="6690"/>
          <a:stretch>
            <a:fillRect/>
          </a:stretch>
        </p:blipFill>
        <p:spPr>
          <a:xfrm>
            <a:off x="7678795" y="986601"/>
            <a:ext cx="3240405" cy="3060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635" y="889352"/>
            <a:ext cx="2402205" cy="11280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프로그램 내용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병원 정보 화면</a:t>
            </a:r>
            <a:endParaRPr lang="ko-KR" altLang="en-US" sz="20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4785" y="1725242"/>
            <a:ext cx="611504" cy="1303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8000" spc="600">
              <a:solidFill>
                <a:srgbClr val="00b0f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3432322" y="1152968"/>
            <a:ext cx="6180176" cy="35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pc="600">
              <a:solidFill>
                <a:srgbClr val="00b0f0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3607471" y="4532092"/>
            <a:ext cx="7627013" cy="199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병원 정보 화면 클릭 시 병원 정보가 나오는 화면으로 이동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병원 전화번호</a:t>
            </a: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,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진료 시간</a:t>
            </a: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,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층별 안내도</a:t>
            </a: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,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위치 등의 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정보가 표시됨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위치는 실제 지도를 삽입하여 표시</a:t>
            </a:r>
            <a:r>
              <a:rPr lang="en-US" altLang="ko-KR" sz="1200">
                <a:solidFill>
                  <a:srgbClr val="6182d6"/>
                </a:solidFill>
                <a:latin typeface="Noto Sans CJK KR Thin"/>
                <a:ea typeface="Noto Sans CJK KR Thin"/>
              </a:rPr>
              <a:t>(</a:t>
            </a:r>
            <a:r>
              <a:rPr lang="ko-KR" altLang="en-US" sz="1200">
                <a:solidFill>
                  <a:srgbClr val="6182d6"/>
                </a:solidFill>
                <a:latin typeface="Noto Sans CJK KR Thin"/>
                <a:ea typeface="Noto Sans CJK KR Thin"/>
              </a:rPr>
              <a:t>실제 있는 병원의 지도를 예시로 삽입</a:t>
            </a:r>
            <a:r>
              <a:rPr lang="en-US" altLang="ko-KR" sz="1200">
                <a:solidFill>
                  <a:srgbClr val="6182d6"/>
                </a:solidFill>
                <a:latin typeface="Noto Sans CJK KR Thin"/>
                <a:ea typeface="Noto Sans CJK KR Thin"/>
              </a:rPr>
              <a:t>)</a:t>
            </a:r>
            <a:endParaRPr lang="en-US" altLang="ko-KR" sz="1200">
              <a:solidFill>
                <a:srgbClr val="6182d6"/>
              </a:solidFill>
              <a:latin typeface="Noto Sans CJK KR Thin"/>
              <a:ea typeface="Noto Sans CJK KR Thin"/>
            </a:endParaRPr>
          </a:p>
        </p:txBody>
      </p:sp>
      <p:sp>
        <p:nvSpPr>
          <p:cNvPr id="16" name=""/>
          <p:cNvSpPr/>
          <p:nvPr/>
        </p:nvSpPr>
        <p:spPr>
          <a:xfrm>
            <a:off x="3412191" y="4328831"/>
            <a:ext cx="7989794" cy="2347633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d3edfa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28" name=""/>
          <p:cNvPicPr/>
          <p:nvPr/>
        </p:nvPicPr>
        <p:blipFill rotWithShape="1">
          <a:blip r:embed="rId3"/>
          <a:srcRect b="6700"/>
          <a:stretch>
            <a:fillRect/>
          </a:stretch>
        </p:blipFill>
        <p:spPr>
          <a:xfrm>
            <a:off x="3223931" y="1008529"/>
            <a:ext cx="2520315" cy="3060382"/>
          </a:xfrm>
          <a:prstGeom prst="rect">
            <a:avLst/>
          </a:prstGeom>
        </p:spPr>
      </p:pic>
      <p:pic>
        <p:nvPicPr>
          <p:cNvPr id="29" name=""/>
          <p:cNvPicPr/>
          <p:nvPr/>
        </p:nvPicPr>
        <p:blipFill rotWithShape="1">
          <a:blip r:embed="rId4"/>
          <a:srcRect t="16670" b="8010"/>
          <a:stretch>
            <a:fillRect/>
          </a:stretch>
        </p:blipFill>
        <p:spPr>
          <a:xfrm>
            <a:off x="6143625" y="997323"/>
            <a:ext cx="2520315" cy="3060382"/>
          </a:xfrm>
          <a:prstGeom prst="rect">
            <a:avLst/>
          </a:prstGeom>
        </p:spPr>
      </p:pic>
      <p:pic>
        <p:nvPicPr>
          <p:cNvPr id="30" name=""/>
          <p:cNvPicPr/>
          <p:nvPr/>
        </p:nvPicPr>
        <p:blipFill rotWithShape="1">
          <a:blip r:embed="rId5"/>
          <a:srcRect t="32520" b="6860"/>
          <a:stretch>
            <a:fillRect/>
          </a:stretch>
        </p:blipFill>
        <p:spPr>
          <a:xfrm>
            <a:off x="9107020" y="981071"/>
            <a:ext cx="2520315" cy="3060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654" y="889352"/>
            <a:ext cx="2567636" cy="4231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2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3.</a:t>
            </a:r>
            <a:r>
              <a:rPr lang="ko-KR" altLang="en-US" sz="22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느낀점 및 보완점</a:t>
            </a:r>
            <a:endParaRPr lang="ko-KR" altLang="en-US" sz="22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4785" y="1725242"/>
            <a:ext cx="611504" cy="1303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8000" spc="600">
              <a:solidFill>
                <a:srgbClr val="00b0f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861244" y="1622261"/>
            <a:ext cx="9149894" cy="50528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직접 홈페이지를 구상하고 구현해봄으로써 웹페이지를 </a:t>
            </a: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ko-KR" altLang="en-US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제작하는 과정을 배울 수 있었습니다</a:t>
            </a: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진료 예약 페이지를 더 잘 구현할 수 있지 못한 것에 </a:t>
            </a: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ko-KR" altLang="en-US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아쉬움을 느꼈습니다</a:t>
            </a: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진료 예약을 조회하는 기능과 예약을 취소하는 기능을 추가하고 </a:t>
            </a: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ko-KR" altLang="en-US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보완해야겠다고 느꼈습니다</a:t>
            </a: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후에 더 많은 페이지와 기능을 추가하여 더 완성도 있는</a:t>
            </a: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ko-KR" altLang="en-US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병원 홈페이지를 만들고 싶습니다</a:t>
            </a: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ko-KR" altLang="en-US" sz="25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</a:t>
            </a:r>
            <a:endParaRPr lang="ko-KR" altLang="en-US" sz="25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176406" y="5774700"/>
            <a:ext cx="1015593" cy="1083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4882AA8-77D1-4731-9753-72806D16E7EC}"/>
              </a:ext>
            </a:extLst>
          </p:cNvPr>
          <p:cNvSpPr txBox="1"/>
          <p:nvPr/>
        </p:nvSpPr>
        <p:spPr>
          <a:xfrm>
            <a:off x="2899201" y="2265726"/>
            <a:ext cx="6393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300" dirty="0">
                <a:solidFill>
                  <a:srgbClr val="00B0F0"/>
                </a:solidFill>
                <a:latin typeface="Noto Sans CJK KR Black" panose="020B0A00000000000000" pitchFamily="34" charset="-127"/>
                <a:ea typeface="Noto Sans CJK KR Black" panose="020B0A00000000000000" pitchFamily="34" charset="-127"/>
              </a:rPr>
              <a:t>THANK YOU!</a:t>
            </a:r>
            <a:endParaRPr lang="ko-KR" altLang="en-US" sz="7200" spc="300" dirty="0">
              <a:solidFill>
                <a:srgbClr val="00B0F0"/>
              </a:solidFill>
              <a:latin typeface="Noto Sans CJK KR Black" panose="020B0A00000000000000" pitchFamily="34" charset="-127"/>
              <a:ea typeface="Noto Sans CJK KR Black" panose="020B0A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CF392F-E3A2-42C1-91F4-5E13B306F505}"/>
              </a:ext>
            </a:extLst>
          </p:cNvPr>
          <p:cNvSpPr txBox="1"/>
          <p:nvPr/>
        </p:nvSpPr>
        <p:spPr>
          <a:xfrm>
            <a:off x="4885578" y="3404105"/>
            <a:ext cx="2420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spc="6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감사합니다</a:t>
            </a:r>
            <a:r>
              <a:rPr lang="en-US" altLang="ko-KR" sz="2800" spc="600" dirty="0">
                <a:solidFill>
                  <a:srgbClr val="00B0F0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!</a:t>
            </a:r>
            <a:endParaRPr lang="ko-KR" altLang="en-US" sz="2800" spc="600" dirty="0">
              <a:solidFill>
                <a:srgbClr val="00B0F0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2494382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01650" y="1029630"/>
            <a:ext cx="4990940" cy="52073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en-US" altLang="ko-KR" sz="2800">
                <a:solidFill>
                  <a:srgbClr val="00b0f0"/>
                </a:solidFill>
                <a:latin typeface="Noto Sans CJK KR Regular"/>
                <a:ea typeface="Noto Sans CJK KR Regular"/>
              </a:rPr>
              <a:t>01. </a:t>
            </a:r>
            <a:r>
              <a:rPr lang="ko-KR" altLang="en-US" sz="2800">
                <a:solidFill>
                  <a:srgbClr val="00b0f0"/>
                </a:solidFill>
                <a:latin typeface="Noto Sans CJK KR Regular"/>
                <a:ea typeface="Noto Sans CJK KR Regular"/>
              </a:rPr>
              <a:t>프로젝트 주제</a:t>
            </a:r>
            <a:endParaRPr lang="ko-KR" altLang="en-US" sz="2800">
              <a:solidFill>
                <a:srgbClr val="00b0f0"/>
              </a:solidFill>
              <a:latin typeface="Noto Sans CJK KR Regular"/>
              <a:ea typeface="Noto Sans CJK KR Regular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800">
                <a:solidFill>
                  <a:srgbClr val="00b0f0"/>
                </a:solidFill>
                <a:latin typeface="Noto Sans CJK KR Regular"/>
                <a:ea typeface="Noto Sans CJK KR Regular"/>
              </a:rPr>
              <a:t>    </a:t>
            </a:r>
            <a:endParaRPr lang="en-US" altLang="ko-KR" sz="2800">
              <a:solidFill>
                <a:srgbClr val="00b0f0"/>
              </a:solidFill>
              <a:latin typeface="Noto Sans CJK KR Regular"/>
              <a:ea typeface="Noto Sans CJK KR Regular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800">
                <a:solidFill>
                  <a:srgbClr val="00b0f0"/>
                </a:solidFill>
                <a:latin typeface="Noto Sans CJK KR Regular"/>
                <a:ea typeface="Noto Sans CJK KR Regular"/>
              </a:rPr>
              <a:t>        02. </a:t>
            </a:r>
            <a:r>
              <a:rPr lang="ko-KR" altLang="en-US" sz="2800">
                <a:solidFill>
                  <a:srgbClr val="00b0f0"/>
                </a:solidFill>
                <a:latin typeface="Noto Sans CJK KR Regular"/>
                <a:ea typeface="Noto Sans CJK KR Regular"/>
              </a:rPr>
              <a:t>프로그램 내용</a:t>
            </a:r>
            <a:endParaRPr lang="ko-KR" altLang="en-US" sz="2800">
              <a:solidFill>
                <a:srgbClr val="00b0f0"/>
              </a:solidFill>
              <a:latin typeface="Noto Sans CJK KR Regular"/>
              <a:ea typeface="Noto Sans CJK KR Regular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800">
                <a:solidFill>
                  <a:srgbClr val="00b0f0"/>
                </a:solidFill>
                <a:latin typeface="Noto Sans CJK KR Regular"/>
                <a:ea typeface="Noto Sans CJK KR Regular"/>
              </a:rPr>
              <a:t>           </a:t>
            </a:r>
            <a:endParaRPr lang="en-US" altLang="ko-KR" sz="2800">
              <a:solidFill>
                <a:srgbClr val="00b0f0"/>
              </a:solidFill>
              <a:latin typeface="Noto Sans CJK KR Regular"/>
              <a:ea typeface="Noto Sans CJK KR Regular"/>
            </a:endParaRPr>
          </a:p>
          <a:p>
            <a:pPr marL="0" indent="0" algn="l" defTabSz="914400" rtl="0" eaLnBrk="1" latinLnBrk="1" hangingPunct="1">
              <a:lnSpc>
                <a:spcPct val="2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2800">
                <a:solidFill>
                  <a:srgbClr val="00b0f0"/>
                </a:solidFill>
                <a:latin typeface="Noto Sans CJK KR Regular"/>
                <a:ea typeface="Noto Sans CJK KR Regular"/>
              </a:rPr>
              <a:t>                03. </a:t>
            </a:r>
            <a:r>
              <a:rPr lang="ko-KR" altLang="en-US" sz="2800">
                <a:solidFill>
                  <a:srgbClr val="00b0f0"/>
                </a:solidFill>
                <a:latin typeface="Noto Sans CJK KR Regular"/>
                <a:ea typeface="Noto Sans CJK KR Regular"/>
              </a:rPr>
              <a:t>느낀점 및 보완점</a:t>
            </a:r>
            <a:endParaRPr lang="ko-KR" altLang="en-US" sz="2800">
              <a:solidFill>
                <a:srgbClr val="00b0f0"/>
              </a:solidFill>
              <a:latin typeface="Noto Sans CJK KR Regular"/>
              <a:ea typeface="Noto Sans CJK KR Regular"/>
            </a:endParaRPr>
          </a:p>
          <a:p>
            <a:pPr>
              <a:lnSpc>
                <a:spcPct val="200000"/>
              </a:lnSpc>
              <a:defRPr/>
            </a:pPr>
            <a:r>
              <a:rPr lang="en-US" altLang="ko-KR" sz="2800">
                <a:solidFill>
                  <a:srgbClr val="00b0f0"/>
                </a:solidFill>
                <a:latin typeface="Noto Sans CJK KR Regular"/>
                <a:ea typeface="Noto Sans CJK KR Regular"/>
              </a:rPr>
              <a:t>                    </a:t>
            </a:r>
            <a:endParaRPr lang="en-US" altLang="ko-KR" sz="2800">
              <a:solidFill>
                <a:srgbClr val="00b0f0"/>
              </a:solidFill>
              <a:latin typeface="Noto Sans CJK KR Regular"/>
              <a:ea typeface="Noto Sans CJK KR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511" y="900427"/>
            <a:ext cx="780920" cy="451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목차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654" y="889352"/>
            <a:ext cx="2400173" cy="45176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프로젝트 주제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4785" y="1725242"/>
            <a:ext cx="611504" cy="1303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8000" spc="600">
              <a:solidFill>
                <a:srgbClr val="00b0f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3432322" y="1152968"/>
            <a:ext cx="6180176" cy="35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pc="600">
              <a:solidFill>
                <a:srgbClr val="00b0f0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2726780" y="1980850"/>
            <a:ext cx="4375060" cy="39894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병원 홈페이지 구현</a:t>
            </a:r>
            <a:endParaRPr lang="ko-KR" altLang="en-US" sz="32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3200" b="1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로그인 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/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회원가입 기능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진료 예약 기능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과</a:t>
            </a: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/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증상별 분류하여 정보 제공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병원 위치 등 병원 정보 제공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765675" y="1974478"/>
            <a:ext cx="3597086" cy="3836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654" y="889352"/>
            <a:ext cx="2396186" cy="11280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프로그램 내용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홈 화면</a:t>
            </a:r>
            <a:endParaRPr lang="ko-KR" altLang="en-US" sz="20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4785" y="1725242"/>
            <a:ext cx="611504" cy="1303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8000" spc="600">
              <a:solidFill>
                <a:srgbClr val="00b0f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3432322" y="1152968"/>
            <a:ext cx="6180176" cy="35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pc="600">
              <a:solidFill>
                <a:srgbClr val="00b0f0"/>
              </a:solidFill>
              <a:latin typeface="Noto Sans CJK KR Medium"/>
              <a:ea typeface="Noto Sans CJK KR Medium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rcRect b="6890"/>
          <a:stretch>
            <a:fillRect/>
          </a:stretch>
        </p:blipFill>
        <p:spPr>
          <a:xfrm>
            <a:off x="4224618" y="957822"/>
            <a:ext cx="6330333" cy="3315541"/>
          </a:xfrm>
          <a:prstGeom prst="rect">
            <a:avLst/>
          </a:prstGeom>
        </p:spPr>
      </p:pic>
      <p:sp>
        <p:nvSpPr>
          <p:cNvPr id="12" name=""/>
          <p:cNvSpPr txBox="1"/>
          <p:nvPr/>
        </p:nvSpPr>
        <p:spPr>
          <a:xfrm>
            <a:off x="3860424" y="1249454"/>
            <a:ext cx="470648" cy="39422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000" spc="600">
                <a:solidFill>
                  <a:srgbClr val="00b0f0"/>
                </a:solidFill>
                <a:latin typeface="Noto Sans CJK KR Medium"/>
                <a:ea typeface="Noto Sans CJK KR Medium"/>
              </a:rPr>
              <a:t></a:t>
            </a:r>
            <a:endParaRPr lang="en-US" altLang="ko-KR" sz="2000" spc="600">
              <a:solidFill>
                <a:srgbClr val="00b0f0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4185396" y="2907926"/>
            <a:ext cx="526676" cy="395344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000" spc="600">
                <a:solidFill>
                  <a:srgbClr val="00b0f0"/>
                </a:solidFill>
                <a:latin typeface="Noto Sans CJK KR Medium"/>
                <a:ea typeface="Noto Sans CJK KR Medium"/>
              </a:rPr>
              <a:t></a:t>
            </a:r>
            <a:endParaRPr lang="en-US" altLang="ko-KR" sz="2000" spc="600">
              <a:solidFill>
                <a:srgbClr val="00b0f0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4530925" y="5022126"/>
            <a:ext cx="6091805" cy="1233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 병원 이름 클릭 시 홈 화면으로 이동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 메뉴 버튼들</a:t>
            </a: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.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클릭 시 페이지 이동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16" name=""/>
          <p:cNvSpPr/>
          <p:nvPr/>
        </p:nvSpPr>
        <p:spPr>
          <a:xfrm>
            <a:off x="4140572" y="4768102"/>
            <a:ext cx="6667499" cy="1692088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d3edfa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654" y="889352"/>
            <a:ext cx="2396186" cy="11280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프로그램 내용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로그인 화면</a:t>
            </a:r>
            <a:endParaRPr lang="ko-KR" altLang="en-US" sz="20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4785" y="1725242"/>
            <a:ext cx="611504" cy="1303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8000" spc="600">
              <a:solidFill>
                <a:srgbClr val="00b0f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3432322" y="1152968"/>
            <a:ext cx="6180176" cy="35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pc="600">
              <a:solidFill>
                <a:srgbClr val="00b0f0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4306808" y="5022126"/>
            <a:ext cx="6315922" cy="1233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로그인 버튼 클릭 시 로그인 화면으로 이동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등록되지 않은 사용자일 경우 경고 메세지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16" name=""/>
          <p:cNvSpPr/>
          <p:nvPr/>
        </p:nvSpPr>
        <p:spPr>
          <a:xfrm>
            <a:off x="4140572" y="4768102"/>
            <a:ext cx="6667499" cy="1692088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d3edfa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17" name=""/>
          <p:cNvPicPr/>
          <p:nvPr/>
        </p:nvPicPr>
        <p:blipFill rotWithShape="1">
          <a:blip r:embed="rId3"/>
          <a:srcRect b="6540"/>
          <a:stretch>
            <a:fillRect/>
          </a:stretch>
        </p:blipFill>
        <p:spPr>
          <a:xfrm>
            <a:off x="3754532" y="982500"/>
            <a:ext cx="3240405" cy="3060382"/>
          </a:xfrm>
          <a:prstGeom prst="rect">
            <a:avLst/>
          </a:prstGeom>
        </p:spPr>
      </p:pic>
      <p:pic>
        <p:nvPicPr>
          <p:cNvPr id="18" name=""/>
          <p:cNvPicPr/>
          <p:nvPr/>
        </p:nvPicPr>
        <p:blipFill rotWithShape="1">
          <a:blip r:embed="rId4"/>
          <a:srcRect b="6860"/>
          <a:stretch>
            <a:fillRect/>
          </a:stretch>
        </p:blipFill>
        <p:spPr>
          <a:xfrm>
            <a:off x="7788650" y="968754"/>
            <a:ext cx="3240405" cy="3060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654" y="889352"/>
            <a:ext cx="2396186" cy="11280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프로그램 내용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회원가입 화면</a:t>
            </a:r>
            <a:endParaRPr lang="ko-KR" altLang="en-US" sz="20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4785" y="1725242"/>
            <a:ext cx="611504" cy="1303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8000" spc="600">
              <a:solidFill>
                <a:srgbClr val="00b0f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3432322" y="1152968"/>
            <a:ext cx="6180176" cy="35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pc="600">
              <a:solidFill>
                <a:srgbClr val="00b0f0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3780043" y="4324223"/>
            <a:ext cx="7514953" cy="2376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회원가입 버튼 클릭 시 회원가입 화면으로 이동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이미 등록된 사용자일 경우 경고 메세지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생성하기 버튼 클릭 시 회원가입이 완료되어 로그인 가능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16" name=""/>
          <p:cNvSpPr/>
          <p:nvPr/>
        </p:nvSpPr>
        <p:spPr>
          <a:xfrm>
            <a:off x="3400984" y="4233021"/>
            <a:ext cx="7989794" cy="251572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d3edfa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21" name=""/>
          <p:cNvPicPr/>
          <p:nvPr/>
        </p:nvPicPr>
        <p:blipFill rotWithShape="1">
          <a:blip r:embed="rId3"/>
          <a:srcRect b="6370"/>
          <a:stretch>
            <a:fillRect/>
          </a:stretch>
        </p:blipFill>
        <p:spPr>
          <a:xfrm>
            <a:off x="3919257" y="1019735"/>
            <a:ext cx="3240405" cy="3060382"/>
          </a:xfrm>
          <a:prstGeom prst="rect">
            <a:avLst/>
          </a:prstGeom>
        </p:spPr>
      </p:pic>
      <p:pic>
        <p:nvPicPr>
          <p:cNvPr id="22" name=""/>
          <p:cNvPicPr/>
          <p:nvPr/>
        </p:nvPicPr>
        <p:blipFill rotWithShape="1">
          <a:blip r:embed="rId4"/>
          <a:srcRect b="6860"/>
          <a:stretch>
            <a:fillRect/>
          </a:stretch>
        </p:blipFill>
        <p:spPr>
          <a:xfrm>
            <a:off x="7796493" y="1007353"/>
            <a:ext cx="3240405" cy="3060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654" y="889352"/>
            <a:ext cx="2396186" cy="11280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프로그램 내용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진료 예약 화면</a:t>
            </a:r>
            <a:endParaRPr lang="ko-KR" altLang="en-US" sz="20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4785" y="1725242"/>
            <a:ext cx="611504" cy="1303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8000" spc="600">
              <a:solidFill>
                <a:srgbClr val="00b0f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3432322" y="1152968"/>
            <a:ext cx="6180176" cy="35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pc="600">
              <a:solidFill>
                <a:srgbClr val="00b0f0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3780041" y="4324223"/>
            <a:ext cx="7514954" cy="2369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진료 예약 버튼 클릭 시 진료 예약 화면으로 이동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로그인 상태가 아니라면 로그인 화면으로 이동 후 로그인이 완료 된 상태에서 진료 예약 화면으로 이동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</a:t>
            </a: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select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옵션으로 진료 센터 선택 가능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달력으로 예약 날짜 선택 가능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취소하기 버튼 클릭 시 내용이 초기화됨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16" name=""/>
          <p:cNvSpPr/>
          <p:nvPr/>
        </p:nvSpPr>
        <p:spPr>
          <a:xfrm>
            <a:off x="3400984" y="4233021"/>
            <a:ext cx="7989794" cy="251572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d3edfa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24" name=""/>
          <p:cNvPicPr/>
          <p:nvPr/>
        </p:nvPicPr>
        <p:blipFill rotWithShape="1">
          <a:blip r:embed="rId3"/>
          <a:srcRect b="6700"/>
          <a:stretch>
            <a:fillRect/>
          </a:stretch>
        </p:blipFill>
        <p:spPr>
          <a:xfrm>
            <a:off x="3862107" y="1009089"/>
            <a:ext cx="3240405" cy="3060382"/>
          </a:xfrm>
          <a:prstGeom prst="rect">
            <a:avLst/>
          </a:prstGeom>
        </p:spPr>
      </p:pic>
      <p:pic>
        <p:nvPicPr>
          <p:cNvPr id="25" name=""/>
          <p:cNvPicPr/>
          <p:nvPr/>
        </p:nvPicPr>
        <p:blipFill rotWithShape="1">
          <a:blip r:embed="rId4"/>
          <a:srcRect b="6540"/>
          <a:stretch>
            <a:fillRect/>
          </a:stretch>
        </p:blipFill>
        <p:spPr>
          <a:xfrm>
            <a:off x="7686676" y="995642"/>
            <a:ext cx="3240405" cy="3060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653415" y="889352"/>
            <a:ext cx="3183255" cy="14328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프로그램 내용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척추 센터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,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</a:t>
            </a:r>
            <a:endParaRPr lang="ko-KR" altLang="en-US" sz="20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관절 센터 화면</a:t>
            </a:r>
            <a:endParaRPr lang="ko-KR" altLang="en-US" sz="20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4785" y="1725242"/>
            <a:ext cx="611504" cy="1303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8000" spc="600">
              <a:solidFill>
                <a:srgbClr val="00b0f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3432322" y="1152968"/>
            <a:ext cx="6180176" cy="35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pc="600">
              <a:solidFill>
                <a:srgbClr val="00b0f0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3719529" y="4532092"/>
            <a:ext cx="7514954" cy="1990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척추 센터 또는 관절 센터 버튼을 누르면 각 센터의 정보가 나오는 화면으로 이동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en-US" altLang="ko-KR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각 센터에서 치료하는 분야와 담당 의료진의 정보가 표시됨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16" name=""/>
          <p:cNvSpPr/>
          <p:nvPr/>
        </p:nvSpPr>
        <p:spPr>
          <a:xfrm>
            <a:off x="3412191" y="4328831"/>
            <a:ext cx="7989794" cy="2347633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d3edfa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26" name=""/>
          <p:cNvPicPr/>
          <p:nvPr/>
        </p:nvPicPr>
        <p:blipFill rotWithShape="1">
          <a:blip r:embed="rId3"/>
          <a:srcRect b="7030"/>
          <a:stretch>
            <a:fillRect/>
          </a:stretch>
        </p:blipFill>
        <p:spPr>
          <a:xfrm>
            <a:off x="3877235" y="996763"/>
            <a:ext cx="3240405" cy="3060382"/>
          </a:xfrm>
          <a:prstGeom prst="rect">
            <a:avLst/>
          </a:prstGeom>
        </p:spPr>
      </p:pic>
      <p:pic>
        <p:nvPicPr>
          <p:cNvPr id="27" name=""/>
          <p:cNvPicPr/>
          <p:nvPr/>
        </p:nvPicPr>
        <p:blipFill rotWithShape="1">
          <a:blip r:embed="rId4"/>
          <a:srcRect b="6210"/>
          <a:stretch>
            <a:fillRect/>
          </a:stretch>
        </p:blipFill>
        <p:spPr>
          <a:xfrm>
            <a:off x="7687234" y="999564"/>
            <a:ext cx="3240405" cy="3060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dpi="0" rotWithShape="1">
          <a:blip r:embed="rId2">
            <a:lum/>
          </a:blip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7635" y="889352"/>
            <a:ext cx="2402205" cy="14328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 algn="r">
              <a:defRPr/>
            </a:pPr>
            <a:r>
              <a:rPr lang="en-US" altLang="ko-KR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1.</a:t>
            </a:r>
            <a:r>
              <a:rPr lang="ko-KR" altLang="en-US" sz="24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프로그램 내용</a:t>
            </a: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endParaRPr lang="ko-KR" altLang="en-US" sz="24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척추 센터</a:t>
            </a:r>
            <a:r>
              <a:rPr lang="en-US" altLang="ko-KR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,</a:t>
            </a: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</a:t>
            </a:r>
            <a:endParaRPr lang="ko-KR" altLang="en-US" sz="20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 algn="r">
              <a:defRPr/>
            </a:pPr>
            <a:r>
              <a:rPr lang="ko-KR" altLang="en-US" sz="20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관절 센터 화면</a:t>
            </a:r>
            <a:endParaRPr lang="ko-KR" altLang="en-US" sz="20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4785" y="1725242"/>
            <a:ext cx="611504" cy="13035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endParaRPr lang="en-US" altLang="ko-KR" sz="8000" spc="600">
              <a:solidFill>
                <a:srgbClr val="00b0f0"/>
              </a:solidFill>
              <a:latin typeface="Noto Sans CJK KR Black"/>
              <a:ea typeface="Noto Sans CJK KR Black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3432322" y="1152968"/>
            <a:ext cx="6180176" cy="35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ko-KR" altLang="en-US" spc="600">
              <a:solidFill>
                <a:srgbClr val="00b0f0"/>
              </a:solidFill>
              <a:latin typeface="Noto Sans CJK KR Medium"/>
              <a:ea typeface="Noto Sans CJK KR Medium"/>
            </a:endParaRPr>
          </a:p>
        </p:txBody>
      </p:sp>
      <p:sp>
        <p:nvSpPr>
          <p:cNvPr id="15" name="TextBox 4"/>
          <p:cNvSpPr txBox="1"/>
          <p:nvPr/>
        </p:nvSpPr>
        <p:spPr>
          <a:xfrm>
            <a:off x="3734097" y="5154579"/>
            <a:ext cx="7514954" cy="847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-</a:t>
            </a:r>
            <a:r>
              <a:rPr lang="ko-KR" altLang="en-US" sz="2500">
                <a:solidFill>
                  <a:schemeClr val="bg1">
                    <a:lumMod val="50000"/>
                  </a:schemeClr>
                </a:solidFill>
                <a:latin typeface="Noto Sans CJK KR Thin"/>
                <a:ea typeface="Noto Sans CJK KR Thin"/>
              </a:rPr>
              <a:t> 각 센터의 증상을 클릭하면 증상의 사진이 나타남</a:t>
            </a:r>
            <a:endParaRPr lang="ko-KR" altLang="en-US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  <a:p>
            <a:pPr lvl="0">
              <a:defRPr/>
            </a:pPr>
            <a:endParaRPr lang="en-US" altLang="ko-KR" sz="2500">
              <a:solidFill>
                <a:schemeClr val="bg1">
                  <a:lumMod val="50000"/>
                </a:schemeClr>
              </a:solidFill>
              <a:latin typeface="Noto Sans CJK KR Thin"/>
              <a:ea typeface="Noto Sans CJK KR Thin"/>
            </a:endParaRPr>
          </a:p>
        </p:txBody>
      </p:sp>
      <p:sp>
        <p:nvSpPr>
          <p:cNvPr id="16" name=""/>
          <p:cNvSpPr/>
          <p:nvPr/>
        </p:nvSpPr>
        <p:spPr>
          <a:xfrm>
            <a:off x="3412191" y="4843741"/>
            <a:ext cx="7989794" cy="1103781"/>
          </a:xfrm>
          <a:prstGeom prst="roundRect">
            <a:avLst>
              <a:gd name="adj" fmla="val 16667"/>
            </a:avLst>
          </a:prstGeom>
          <a:noFill/>
          <a:ln w="63500">
            <a:solidFill>
              <a:srgbClr val="d3edfa"/>
            </a:solidFill>
            <a:prstDash val="sysDash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>
              <a:defRPr/>
            </a:pPr>
            <a:endParaRPr/>
          </a:p>
        </p:txBody>
      </p:sp>
      <p:pic>
        <p:nvPicPr>
          <p:cNvPr id="28" name=""/>
          <p:cNvPicPr/>
          <p:nvPr/>
        </p:nvPicPr>
        <p:blipFill rotWithShape="1">
          <a:blip r:embed="rId3"/>
          <a:srcRect b="6700"/>
          <a:stretch>
            <a:fillRect/>
          </a:stretch>
        </p:blipFill>
        <p:spPr>
          <a:xfrm>
            <a:off x="3877234" y="1023657"/>
            <a:ext cx="3240405" cy="3060382"/>
          </a:xfrm>
          <a:prstGeom prst="rect">
            <a:avLst/>
          </a:prstGeom>
        </p:spPr>
      </p:pic>
      <p:pic>
        <p:nvPicPr>
          <p:cNvPr id="30" name=""/>
          <p:cNvPicPr/>
          <p:nvPr/>
        </p:nvPicPr>
        <p:blipFill rotWithShape="1">
          <a:blip r:embed="rId4"/>
          <a:srcRect t="9640" b="10620"/>
          <a:stretch>
            <a:fillRect/>
          </a:stretch>
        </p:blipFill>
        <p:spPr>
          <a:xfrm>
            <a:off x="7698441" y="1009089"/>
            <a:ext cx="3240405" cy="30603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>
        <a:spAutoFit/>
      </a:bodyPr>
      <a:lstStyle>
        <a:defPPr algn="ctr">
          <a:defRPr lang="en-US" altLang="ko-KR" spc="600">
            <a:solidFill>
              <a:srgbClr val="00b0f0"/>
            </a:solidFill>
            <a:latin typeface="Noto Sans CJK KR Medium"/>
            <a:ea typeface="Noto Sans CJK KR Medium"/>
          </a:defRPr>
        </a:defPPr>
      </a:lstStyle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967</ep:Words>
  <ep:PresentationFormat>와이드스크린</ep:PresentationFormat>
  <ep:Paragraphs>262</ep:Paragraphs>
  <ep:Slides>13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ep:HeadingPairs>
  <ep:TitlesOfParts>
    <vt:vector size="1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2020-01-05T08:04:12.000</dcterms:created>
  <dc:creator>치키홍</dc:creator>
  <cp:lastModifiedBy>bomim</cp:lastModifiedBy>
  <dcterms:modified xsi:type="dcterms:W3CDTF">2022-06-16T21:48:19.771</dcterms:modified>
  <cp:revision>71</cp:revision>
  <dc:title>PowerPoint 프레젠테이션</dc:title>
  <cp:version>1000.0000.01</cp:version>
</cp:coreProperties>
</file>